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</p:sldIdLst>
  <p:sldSz cy="5143500" cx="9144000"/>
  <p:notesSz cx="6858000" cy="9144000"/>
  <p:embeddedFontLst>
    <p:embeddedFont>
      <p:font typeface="Raleway"/>
      <p:regular r:id="rId48"/>
      <p:bold r:id="rId49"/>
      <p:italic r:id="rId50"/>
      <p:boldItalic r:id="rId51"/>
    </p:embeddedFont>
    <p:embeddedFont>
      <p:font typeface="Lato"/>
      <p:regular r:id="rId52"/>
      <p:bold r:id="rId53"/>
      <p:italic r:id="rId54"/>
      <p:boldItalic r:id="rId5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Raleway-regular.fntdata"/><Relationship Id="rId47" Type="http://schemas.openxmlformats.org/officeDocument/2006/relationships/slide" Target="slides/slide42.xml"/><Relationship Id="rId49" Type="http://schemas.openxmlformats.org/officeDocument/2006/relationships/font" Target="fonts/Raleway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Raleway-boldItalic.fntdata"/><Relationship Id="rId50" Type="http://schemas.openxmlformats.org/officeDocument/2006/relationships/font" Target="fonts/Raleway-italic.fntdata"/><Relationship Id="rId53" Type="http://schemas.openxmlformats.org/officeDocument/2006/relationships/font" Target="fonts/Lato-bold.fntdata"/><Relationship Id="rId52" Type="http://schemas.openxmlformats.org/officeDocument/2006/relationships/font" Target="fonts/Lato-regular.fntdata"/><Relationship Id="rId11" Type="http://schemas.openxmlformats.org/officeDocument/2006/relationships/slide" Target="slides/slide6.xml"/><Relationship Id="rId55" Type="http://schemas.openxmlformats.org/officeDocument/2006/relationships/font" Target="fonts/Lato-boldItalic.fntdata"/><Relationship Id="rId10" Type="http://schemas.openxmlformats.org/officeDocument/2006/relationships/slide" Target="slides/slide5.xml"/><Relationship Id="rId54" Type="http://schemas.openxmlformats.org/officeDocument/2006/relationships/font" Target="fonts/Lato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6c8fc5b33f_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26c8fc5b33f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c5ec45cf10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2c5ec45cf10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c5ec45cf10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2c5ec45cf10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c5ec45cf10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2c5ec45cf10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c5ec45cf10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2c5ec45cf10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c5ec45cf10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2c5ec45cf10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6c73a0781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26c73a0781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6c73a0781c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26c73a0781c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6c73a0781c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26c73a0781c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6c73a0781c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26c73a0781c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c5ea6b9967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2c5ea6b9967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6c73a0781c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26c73a0781c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2d0715d4158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2d0715d4158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2d0715d4158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2d0715d4158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2d0715d4158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2d0715d4158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2d0715d4158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2d0715d4158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d0715d4158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2d0715d4158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d0715d4158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2d0715d4158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26c73a0781c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26c73a0781c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2d03adb4ae7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2d03adb4ae7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2d03adb4ae7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2d03adb4ae7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c5ea6b9967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2c5ea6b9967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2d03adb4ae7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2d03adb4ae7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2d03adb4ae7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2d03adb4ae7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2d03adb4ae7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2d03adb4ae7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d03adb4ae7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2d03adb4ae7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2d03adb4ae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2d03adb4ae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2d03adb4ae7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2d03adb4ae7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2d03adb4ae7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2d03adb4ae7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d03adb4ae7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2d03adb4ae7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2d03adb4ae7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2d03adb4ae7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2d066bae86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2d066bae86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c5ea6b9967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2c5ea6b9967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2d066bae869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2d066bae869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2c5ec45cf10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2c5ec45cf10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2c5ea6b9967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2c5ea6b9967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c5ea6b9967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2c5ea6b9967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c5ec45cf10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2c5ec45cf10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c5ec45cf10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2c5ec45cf10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c5ec45cf10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2c5ec45cf10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c5ec45cf10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2c5ec45cf10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8.png"/><Relationship Id="rId4" Type="http://schemas.openxmlformats.org/officeDocument/2006/relationships/image" Target="../media/image5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8.png"/><Relationship Id="rId4" Type="http://schemas.openxmlformats.org/officeDocument/2006/relationships/image" Target="../media/image3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8.png"/><Relationship Id="rId4" Type="http://schemas.openxmlformats.org/officeDocument/2006/relationships/image" Target="../media/image3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6.png"/><Relationship Id="rId4" Type="http://schemas.openxmlformats.org/officeDocument/2006/relationships/image" Target="../media/image3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3.png"/><Relationship Id="rId4" Type="http://schemas.openxmlformats.org/officeDocument/2006/relationships/image" Target="../media/image38.png"/><Relationship Id="rId5" Type="http://schemas.openxmlformats.org/officeDocument/2006/relationships/image" Target="../media/image4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6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9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5.png"/><Relationship Id="rId4" Type="http://schemas.openxmlformats.org/officeDocument/2006/relationships/image" Target="../media/image42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7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52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5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1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Relationship Id="rId4" Type="http://schemas.openxmlformats.org/officeDocument/2006/relationships/image" Target="../media/image16.png"/><Relationship Id="rId5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Automobile Theft Crime Analysis</a:t>
            </a:r>
            <a:endParaRPr sz="2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Group 07 Project Report</a:t>
            </a:r>
            <a:endParaRPr sz="23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1498000" y="3800925"/>
            <a:ext cx="5828400" cy="117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45720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Princely Jonas Lopes</a:t>
            </a:r>
            <a:endParaRPr sz="1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Thinh Huynh </a:t>
            </a:r>
            <a:endParaRPr sz="1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Zahira Ghazali</a:t>
            </a:r>
            <a:endParaRPr sz="1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Saloni Sandip Ingle</a:t>
            </a:r>
            <a:endParaRPr/>
          </a:p>
        </p:txBody>
      </p:sp>
      <p:pic>
        <p:nvPicPr>
          <p:cNvPr id="88" name="Google Shape;8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77250" y="2286200"/>
            <a:ext cx="1469875" cy="146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7475" y="493625"/>
            <a:ext cx="7245000" cy="431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Oakland Crimes Comparison (2021-2023)</a:t>
            </a:r>
            <a:endParaRPr/>
          </a:p>
        </p:txBody>
      </p:sp>
      <p:sp>
        <p:nvSpPr>
          <p:cNvPr id="161" name="Google Shape;161;p23"/>
          <p:cNvSpPr txBox="1"/>
          <p:nvPr>
            <p:ph idx="1" type="body"/>
          </p:nvPr>
        </p:nvSpPr>
        <p:spPr>
          <a:xfrm>
            <a:off x="1424725" y="912625"/>
            <a:ext cx="2163900" cy="22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162" name="Google Shape;16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9025" y="2078875"/>
            <a:ext cx="3906525" cy="306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76425" y="2078850"/>
            <a:ext cx="3906535" cy="3064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2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70" name="Google Shape;17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885024"/>
            <a:ext cx="4799980" cy="3824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44025" y="885025"/>
            <a:ext cx="4799975" cy="38181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77" name="Google Shape;177;p2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178" name="Google Shape;17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9750" y="809613"/>
            <a:ext cx="5524500" cy="4333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Oakland Observation</a:t>
            </a:r>
            <a:endParaRPr/>
          </a:p>
        </p:txBody>
      </p:sp>
      <p:sp>
        <p:nvSpPr>
          <p:cNvPr id="184" name="Google Shape;184;p2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Observable Trends:</a:t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Auto theft crime rate slowly rise during weekday and peak on Friday, come back down on weekend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Peak auto theft crime rate around nightly hour and midnight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High auto theft crime rate during holiday months and end of the year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No significant spike in auto theft crime rate throughout each day of the month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Highest auto theft crime rate in district 7 (Downtown Oakland)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Auto theft crime rate spike in 2023 probably because lockdown from COVID 19 got lifted.</a:t>
            </a:r>
            <a:endParaRPr/>
          </a:p>
        </p:txBody>
      </p:sp>
      <p:pic>
        <p:nvPicPr>
          <p:cNvPr id="185" name="Google Shape;18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4150" y="499300"/>
            <a:ext cx="2609850" cy="175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Los Angeles Data Analysis</a:t>
            </a:r>
            <a:endParaRPr/>
          </a:p>
        </p:txBody>
      </p:sp>
      <p:pic>
        <p:nvPicPr>
          <p:cNvPr id="191" name="Google Shape;19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4700" y="2142575"/>
            <a:ext cx="6510150" cy="235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4050" y="1646150"/>
            <a:ext cx="7077000" cy="2693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2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03" name="Google Shape;20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9925" y="1318650"/>
            <a:ext cx="7958225" cy="300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2950" y="1370175"/>
            <a:ext cx="5962750" cy="3494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1"/>
          <p:cNvSpPr txBox="1"/>
          <p:nvPr>
            <p:ph type="title"/>
          </p:nvPr>
        </p:nvSpPr>
        <p:spPr>
          <a:xfrm>
            <a:off x="727650" y="6177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Los Angeles Heatmap</a:t>
            </a:r>
            <a:endParaRPr/>
          </a:p>
        </p:txBody>
      </p:sp>
      <p:pic>
        <p:nvPicPr>
          <p:cNvPr id="214" name="Google Shape;21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2350" y="1425075"/>
            <a:ext cx="4301650" cy="3233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0775" y="1425063"/>
            <a:ext cx="3929250" cy="338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94" name="Google Shape;94;p1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●"/>
            </a:pPr>
            <a:r>
              <a:rPr lang="en" sz="1600">
                <a:solidFill>
                  <a:srgbClr val="0D0D0D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Predictive policing, an emerging approach in law enforcement, utilizes data analysis and machine learning algorithms to forecast criminal activity.</a:t>
            </a:r>
            <a:endParaRPr sz="1600">
              <a:solidFill>
                <a:srgbClr val="0D0D0D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●"/>
            </a:pPr>
            <a:r>
              <a:rPr lang="en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Eliminate the period of time between the occurrence of a crime and law enforcement being on site to deal with the crime. </a:t>
            </a:r>
            <a:endParaRPr sz="16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●"/>
            </a:pPr>
            <a:r>
              <a:rPr lang="en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 are focusing on creating data analytics to implement predictive policing for automobile related crime</a:t>
            </a:r>
            <a:endParaRPr b="1" sz="1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95" name="Google Shape;9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81713" y="3600450"/>
            <a:ext cx="2962275" cy="1543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9900" y="733025"/>
            <a:ext cx="4694275" cy="4297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Google Shape;225;p33"/>
          <p:cNvPicPr preferRelativeResize="0"/>
          <p:nvPr/>
        </p:nvPicPr>
        <p:blipFill rotWithShape="1">
          <a:blip r:embed="rId3">
            <a:alphaModFix/>
          </a:blip>
          <a:srcRect b="-17936" l="-18416" r="-1876" t="-2850"/>
          <a:stretch/>
        </p:blipFill>
        <p:spPr>
          <a:xfrm>
            <a:off x="58800" y="146950"/>
            <a:ext cx="8435350" cy="507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Google Shape;23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4625" y="279350"/>
            <a:ext cx="6954324" cy="477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8675" y="225900"/>
            <a:ext cx="6772275" cy="448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4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9275" y="255275"/>
            <a:ext cx="6410325" cy="465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46950" y="700775"/>
            <a:ext cx="4967149" cy="374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529050"/>
            <a:ext cx="4572001" cy="3913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25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46950" y="700775"/>
            <a:ext cx="4967149" cy="374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529050"/>
            <a:ext cx="4572001" cy="3913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Los Angeles Observation</a:t>
            </a:r>
            <a:endParaRPr/>
          </a:p>
        </p:txBody>
      </p:sp>
      <p:sp>
        <p:nvSpPr>
          <p:cNvPr id="258" name="Google Shape;258;p3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Trends:</a:t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Constant auto crime rates by Day of the Week and Month unlike </a:t>
            </a:r>
            <a:r>
              <a:rPr lang="en"/>
              <a:t>the pattern in Oakland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Similar to </a:t>
            </a:r>
            <a:r>
              <a:rPr lang="en"/>
              <a:t> Oakland’s pattern, Los Angeles auto crime rate is very high at night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77th Street has the highest auto theft crime rate among all the area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59" name="Google Shape;25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97875" y="3254800"/>
            <a:ext cx="2546125" cy="2085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0"/>
          <p:cNvSpPr txBox="1"/>
          <p:nvPr>
            <p:ph type="title"/>
          </p:nvPr>
        </p:nvSpPr>
        <p:spPr>
          <a:xfrm>
            <a:off x="727650" y="13101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Engineering</a:t>
            </a:r>
            <a:endParaRPr/>
          </a:p>
        </p:txBody>
      </p:sp>
      <p:sp>
        <p:nvSpPr>
          <p:cNvPr id="265" name="Google Shape;265;p40"/>
          <p:cNvSpPr txBox="1"/>
          <p:nvPr>
            <p:ph idx="1" type="body"/>
          </p:nvPr>
        </p:nvSpPr>
        <p:spPr>
          <a:xfrm>
            <a:off x="1359650" y="1896425"/>
            <a:ext cx="1919700" cy="47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Original Features</a:t>
            </a:r>
            <a:endParaRPr/>
          </a:p>
        </p:txBody>
      </p:sp>
      <p:pic>
        <p:nvPicPr>
          <p:cNvPr id="266" name="Google Shape;26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2550" y="2262450"/>
            <a:ext cx="2848069" cy="246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1994" y="2158663"/>
            <a:ext cx="3331609" cy="2984850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40"/>
          <p:cNvSpPr txBox="1"/>
          <p:nvPr/>
        </p:nvSpPr>
        <p:spPr>
          <a:xfrm>
            <a:off x="6276975" y="1645300"/>
            <a:ext cx="34200" cy="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9" name="Google Shape;269;p40"/>
          <p:cNvSpPr txBox="1"/>
          <p:nvPr/>
        </p:nvSpPr>
        <p:spPr>
          <a:xfrm>
            <a:off x="5548875" y="1766863"/>
            <a:ext cx="1490400" cy="3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New Features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Engineering (cont.)</a:t>
            </a:r>
            <a:endParaRPr/>
          </a:p>
        </p:txBody>
      </p:sp>
      <p:sp>
        <p:nvSpPr>
          <p:cNvPr id="275" name="Google Shape;275;p41"/>
          <p:cNvSpPr txBox="1"/>
          <p:nvPr>
            <p:ph idx="1" type="body"/>
          </p:nvPr>
        </p:nvSpPr>
        <p:spPr>
          <a:xfrm>
            <a:off x="729450" y="2078875"/>
            <a:ext cx="81021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Day/ Month/ Year/Hour/DayOfWeek/: generated from the DateTime feature from the original dataset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76" name="Google Shape;27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1875" y="2571738"/>
            <a:ext cx="5543550" cy="1628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Procedures</a:t>
            </a:r>
            <a:endParaRPr/>
          </a:p>
        </p:txBody>
      </p:sp>
      <p:sp>
        <p:nvSpPr>
          <p:cNvPr id="101" name="Google Shape;101;p15"/>
          <p:cNvSpPr txBox="1"/>
          <p:nvPr>
            <p:ph idx="1" type="body"/>
          </p:nvPr>
        </p:nvSpPr>
        <p:spPr>
          <a:xfrm>
            <a:off x="774325" y="2086350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Collected 2 datasets from Oakland and Los Angeles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Perform necessary data cleaning and feature engineering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Extracting important analysis from the dataset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Visualization of the analysis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Perform Feature Engineering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Perform Models Selection and Models Training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Visualize the Prediction Result</a:t>
            </a:r>
            <a:endParaRPr/>
          </a:p>
        </p:txBody>
      </p:sp>
      <p:pic>
        <p:nvPicPr>
          <p:cNvPr id="102" name="Google Shape;10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17226" y="3262401"/>
            <a:ext cx="2826775" cy="188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Engineering (cont.)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4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X and Y Coordinate: generate from the Location feature from the original dataset</a:t>
            </a:r>
            <a:endParaRPr/>
          </a:p>
        </p:txBody>
      </p:sp>
      <p:pic>
        <p:nvPicPr>
          <p:cNvPr id="283" name="Google Shape;28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2663" y="2571750"/>
            <a:ext cx="5629275" cy="205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Engineering (cont.)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43"/>
          <p:cNvSpPr txBox="1"/>
          <p:nvPr>
            <p:ph idx="1" type="body"/>
          </p:nvPr>
        </p:nvSpPr>
        <p:spPr>
          <a:xfrm>
            <a:off x="729450" y="2078875"/>
            <a:ext cx="8187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Districts feature:  generated based on the (X,Y) geometry coordinate,  using GeoPandas and Oakland GeoJson (available online)</a:t>
            </a:r>
            <a:endParaRPr/>
          </a:p>
        </p:txBody>
      </p:sp>
      <p:pic>
        <p:nvPicPr>
          <p:cNvPr id="290" name="Google Shape;29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2250" y="2716500"/>
            <a:ext cx="5981700" cy="61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79875" y="3530350"/>
            <a:ext cx="5886450" cy="809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98900" y="4478400"/>
            <a:ext cx="6067425" cy="542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Engineering (cont)</a:t>
            </a:r>
            <a:endParaRPr/>
          </a:p>
        </p:txBody>
      </p:sp>
      <p:sp>
        <p:nvSpPr>
          <p:cNvPr id="298" name="Google Shape;298;p4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Safe Feature: generate based on  the occurrence of crime using the frequency of Month, Day, Hour and Districts (screenshot next slide)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4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05" name="Google Shape;305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0" y="1096587"/>
            <a:ext cx="9144000" cy="36656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Models Selection</a:t>
            </a:r>
            <a:endParaRPr/>
          </a:p>
        </p:txBody>
      </p:sp>
      <p:sp>
        <p:nvSpPr>
          <p:cNvPr id="311" name="Google Shape;311;p46"/>
          <p:cNvSpPr txBox="1"/>
          <p:nvPr>
            <p:ph idx="1" type="body"/>
          </p:nvPr>
        </p:nvSpPr>
        <p:spPr>
          <a:xfrm>
            <a:off x="729450" y="2078875"/>
            <a:ext cx="7688700" cy="300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32500"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597">
                <a:latin typeface="Arial"/>
                <a:ea typeface="Arial"/>
                <a:cs typeface="Arial"/>
                <a:sym typeface="Arial"/>
              </a:rPr>
              <a:t>8 models were chosen to predict our Oakland dataset </a:t>
            </a:r>
            <a:endParaRPr sz="5597">
              <a:latin typeface="Arial"/>
              <a:ea typeface="Arial"/>
              <a:cs typeface="Arial"/>
              <a:sym typeface="Arial"/>
            </a:endParaRPr>
          </a:p>
          <a:p>
            <a:pPr indent="-344113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ct val="100000"/>
              <a:buFont typeface="Arial"/>
              <a:buChar char="-"/>
            </a:pPr>
            <a:r>
              <a:rPr lang="en" sz="5597">
                <a:latin typeface="Arial"/>
                <a:ea typeface="Arial"/>
                <a:cs typeface="Arial"/>
                <a:sym typeface="Arial"/>
              </a:rPr>
              <a:t>Gaussian Naive Bayesian</a:t>
            </a:r>
            <a:endParaRPr sz="5597">
              <a:latin typeface="Arial"/>
              <a:ea typeface="Arial"/>
              <a:cs typeface="Arial"/>
              <a:sym typeface="Arial"/>
            </a:endParaRPr>
          </a:p>
          <a:p>
            <a:pPr indent="-344113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-"/>
            </a:pPr>
            <a:r>
              <a:rPr lang="en" sz="5597">
                <a:latin typeface="Arial"/>
                <a:ea typeface="Arial"/>
                <a:cs typeface="Arial"/>
                <a:sym typeface="Arial"/>
              </a:rPr>
              <a:t>Multi-Layer Perceptron Classifier </a:t>
            </a:r>
            <a:endParaRPr sz="5597">
              <a:latin typeface="Arial"/>
              <a:ea typeface="Arial"/>
              <a:cs typeface="Arial"/>
              <a:sym typeface="Arial"/>
            </a:endParaRPr>
          </a:p>
          <a:p>
            <a:pPr indent="-344113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-"/>
            </a:pPr>
            <a:r>
              <a:rPr lang="en" sz="5597">
                <a:latin typeface="Arial"/>
                <a:ea typeface="Arial"/>
                <a:cs typeface="Arial"/>
                <a:sym typeface="Arial"/>
              </a:rPr>
              <a:t>Random Forest Classifier</a:t>
            </a:r>
            <a:endParaRPr sz="5597">
              <a:latin typeface="Arial"/>
              <a:ea typeface="Arial"/>
              <a:cs typeface="Arial"/>
              <a:sym typeface="Arial"/>
            </a:endParaRPr>
          </a:p>
          <a:p>
            <a:pPr indent="-344113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-"/>
            </a:pPr>
            <a:r>
              <a:rPr lang="en" sz="5597">
                <a:latin typeface="Arial"/>
                <a:ea typeface="Arial"/>
                <a:cs typeface="Arial"/>
                <a:sym typeface="Arial"/>
              </a:rPr>
              <a:t>Logistic Regression</a:t>
            </a:r>
            <a:endParaRPr sz="5597">
              <a:latin typeface="Arial"/>
              <a:ea typeface="Arial"/>
              <a:cs typeface="Arial"/>
              <a:sym typeface="Arial"/>
            </a:endParaRPr>
          </a:p>
          <a:p>
            <a:pPr indent="-344113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-"/>
            </a:pPr>
            <a:r>
              <a:rPr lang="en" sz="5597">
                <a:latin typeface="Arial"/>
                <a:ea typeface="Arial"/>
                <a:cs typeface="Arial"/>
                <a:sym typeface="Arial"/>
              </a:rPr>
              <a:t>Support Vector Classification</a:t>
            </a:r>
            <a:endParaRPr sz="5597">
              <a:latin typeface="Arial"/>
              <a:ea typeface="Arial"/>
              <a:cs typeface="Arial"/>
              <a:sym typeface="Arial"/>
            </a:endParaRPr>
          </a:p>
          <a:p>
            <a:pPr indent="-344113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-"/>
            </a:pPr>
            <a:r>
              <a:rPr lang="en" sz="5597">
                <a:latin typeface="Arial"/>
                <a:ea typeface="Arial"/>
                <a:cs typeface="Arial"/>
                <a:sym typeface="Arial"/>
              </a:rPr>
              <a:t>Decision Tree</a:t>
            </a:r>
            <a:endParaRPr sz="5597">
              <a:latin typeface="Arial"/>
              <a:ea typeface="Arial"/>
              <a:cs typeface="Arial"/>
              <a:sym typeface="Arial"/>
            </a:endParaRPr>
          </a:p>
          <a:p>
            <a:pPr indent="-344113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-"/>
            </a:pPr>
            <a:r>
              <a:rPr lang="en" sz="5597">
                <a:latin typeface="Arial"/>
                <a:ea typeface="Arial"/>
                <a:cs typeface="Arial"/>
                <a:sym typeface="Arial"/>
              </a:rPr>
              <a:t>AdaBoost Classifier</a:t>
            </a:r>
            <a:endParaRPr sz="5597">
              <a:latin typeface="Arial"/>
              <a:ea typeface="Arial"/>
              <a:cs typeface="Arial"/>
              <a:sym typeface="Arial"/>
            </a:endParaRPr>
          </a:p>
          <a:p>
            <a:pPr indent="-344113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-"/>
            </a:pPr>
            <a:r>
              <a:rPr lang="en" sz="5597">
                <a:latin typeface="Arial"/>
                <a:ea typeface="Arial"/>
                <a:cs typeface="Arial"/>
                <a:sym typeface="Arial"/>
              </a:rPr>
              <a:t>Stochastic</a:t>
            </a:r>
            <a:r>
              <a:rPr lang="en" sz="5597">
                <a:latin typeface="Arial"/>
                <a:ea typeface="Arial"/>
                <a:cs typeface="Arial"/>
                <a:sym typeface="Arial"/>
              </a:rPr>
              <a:t> Gradient Descent </a:t>
            </a:r>
            <a:endParaRPr sz="5597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4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Training &amp; Hyperparameter </a:t>
            </a:r>
            <a:r>
              <a:rPr lang="en"/>
              <a:t>Fine Tuning</a:t>
            </a:r>
            <a:endParaRPr/>
          </a:p>
        </p:txBody>
      </p:sp>
      <p:sp>
        <p:nvSpPr>
          <p:cNvPr id="317" name="Google Shape;317;p4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 of the 8 models: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6 models were running on default parameter settings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Gaussian and Random Forest was running on fine-tuning parameter using GridSearchCV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Unfortunately, fine-tuning the hyperparameters takes some time and computer resources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8"/>
          <p:cNvSpPr txBox="1"/>
          <p:nvPr>
            <p:ph type="title"/>
          </p:nvPr>
        </p:nvSpPr>
        <p:spPr>
          <a:xfrm>
            <a:off x="1674700" y="9188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Gaussian Fine-Tuning</a:t>
            </a:r>
            <a:endParaRPr/>
          </a:p>
        </p:txBody>
      </p:sp>
      <p:sp>
        <p:nvSpPr>
          <p:cNvPr id="323" name="Google Shape;323;p48"/>
          <p:cNvSpPr txBox="1"/>
          <p:nvPr>
            <p:ph idx="1" type="body"/>
          </p:nvPr>
        </p:nvSpPr>
        <p:spPr>
          <a:xfrm>
            <a:off x="740950" y="1483000"/>
            <a:ext cx="5817000" cy="4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Best result accuracy after fine-tuning is 78% </a:t>
            </a:r>
            <a:endParaRPr/>
          </a:p>
        </p:txBody>
      </p:sp>
      <p:pic>
        <p:nvPicPr>
          <p:cNvPr id="324" name="Google Shape;324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1175" y="1963775"/>
            <a:ext cx="6753824" cy="300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49"/>
          <p:cNvSpPr txBox="1"/>
          <p:nvPr>
            <p:ph type="title"/>
          </p:nvPr>
        </p:nvSpPr>
        <p:spPr>
          <a:xfrm>
            <a:off x="1879075" y="867325"/>
            <a:ext cx="47385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Random Forest Fine-tuning</a:t>
            </a:r>
            <a:endParaRPr/>
          </a:p>
        </p:txBody>
      </p:sp>
      <p:sp>
        <p:nvSpPr>
          <p:cNvPr id="330" name="Google Shape;330;p4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31" name="Google Shape;331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883226"/>
            <a:ext cx="9143999" cy="3117101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49"/>
          <p:cNvSpPr txBox="1"/>
          <p:nvPr/>
        </p:nvSpPr>
        <p:spPr>
          <a:xfrm>
            <a:off x="729450" y="1433050"/>
            <a:ext cx="8925300" cy="6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Best result accuracy after fine-tuning is 83.50%</a:t>
            </a: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Prediction Performance</a:t>
            </a:r>
            <a:endParaRPr/>
          </a:p>
        </p:txBody>
      </p:sp>
      <p:sp>
        <p:nvSpPr>
          <p:cNvPr id="338" name="Google Shape;338;p5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39" name="Google Shape;339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52976" y="1909288"/>
            <a:ext cx="4249999" cy="299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3825" y="1958199"/>
            <a:ext cx="3400035" cy="289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5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Technical Challenges</a:t>
            </a:r>
            <a:endParaRPr/>
          </a:p>
        </p:txBody>
      </p:sp>
      <p:sp>
        <p:nvSpPr>
          <p:cNvPr id="346" name="Google Shape;346;p5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Fine-tuning each models required some time due to lack of computational resources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Solution: We can solve this problem by borrowing SJSU College of Engineering High Performance Computing (HPC) system 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Downside: Take some time to get permission from the Department, setting up our project inside the HPC system and learning how to use the HPC.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Our solution: The group made use of what we had and successfully fine-tuning 2 out of the 8 models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Coming up with a target feature, “safe”,  for prediction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Solution: Come up with the algorithm that take into consideration the frequency of crime occurred using hour, day, month and district</a:t>
            </a:r>
            <a:endParaRPr/>
          </a:p>
        </p:txBody>
      </p:sp>
      <p:pic>
        <p:nvPicPr>
          <p:cNvPr id="347" name="Google Shape;347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19525" y="478125"/>
            <a:ext cx="2824475" cy="152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Datasets</a:t>
            </a:r>
            <a:endParaRPr/>
          </a:p>
        </p:txBody>
      </p:sp>
      <p:sp>
        <p:nvSpPr>
          <p:cNvPr id="108" name="Google Shape;108;p16"/>
          <p:cNvSpPr txBox="1"/>
          <p:nvPr>
            <p:ph idx="1" type="body"/>
          </p:nvPr>
        </p:nvSpPr>
        <p:spPr>
          <a:xfrm>
            <a:off x="729450" y="2078875"/>
            <a:ext cx="2365500" cy="12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Original Oakland Dataset Info                                                                             </a:t>
            </a:r>
            <a:endParaRPr/>
          </a:p>
        </p:txBody>
      </p:sp>
      <p:sp>
        <p:nvSpPr>
          <p:cNvPr id="109" name="Google Shape;109;p16"/>
          <p:cNvSpPr txBox="1"/>
          <p:nvPr/>
        </p:nvSpPr>
        <p:spPr>
          <a:xfrm>
            <a:off x="5300500" y="2078875"/>
            <a:ext cx="3798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Original Los Angeles Dataset Info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10" name="Google Shape;11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2775" y="2463775"/>
            <a:ext cx="2950664" cy="237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11650" y="2409325"/>
            <a:ext cx="1854098" cy="2734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5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Compared to Other Works</a:t>
            </a:r>
            <a:endParaRPr/>
          </a:p>
        </p:txBody>
      </p:sp>
      <p:sp>
        <p:nvSpPr>
          <p:cNvPr id="353" name="Google Shape;353;p5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Our analysis is more in-depth compared to other previous works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Generating visualization for the dataset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Extracting relevant features acquired from the data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Engineering new features so that our Model can use 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Generating Machine Learning Models for Crime Prediction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For future work, our project can be turn into a webpage application where an user can enter the day/hour/month/location in Oakland to get a prediction if it’s safe to go or not</a:t>
            </a:r>
            <a:endParaRPr/>
          </a:p>
        </p:txBody>
      </p:sp>
      <p:pic>
        <p:nvPicPr>
          <p:cNvPr id="354" name="Google Shape;354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95325" y="481800"/>
            <a:ext cx="2748675" cy="1528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5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Community Contribution</a:t>
            </a:r>
            <a:endParaRPr/>
          </a:p>
        </p:txBody>
      </p:sp>
      <p:sp>
        <p:nvSpPr>
          <p:cNvPr id="360" name="Google Shape;360;p5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Provide insights</a:t>
            </a:r>
            <a:r>
              <a:rPr lang="en"/>
              <a:t> about auto theft crime activities </a:t>
            </a:r>
            <a:r>
              <a:rPr lang="en"/>
              <a:t>for both Oakland/ Los Angeles communities and law </a:t>
            </a:r>
            <a:r>
              <a:rPr lang="en"/>
              <a:t>enforcement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Law enforcement can allocate resources and officers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Communities can avoid these hot spots for auto theft</a:t>
            </a:r>
            <a:endParaRPr/>
          </a:p>
        </p:txBody>
      </p:sp>
      <p:pic>
        <p:nvPicPr>
          <p:cNvPr id="361" name="Google Shape;361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40325" y="3364225"/>
            <a:ext cx="3703675" cy="174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5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367" name="Google Shape;367;p5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</a:t>
            </a:r>
            <a:r>
              <a:rPr lang="en"/>
              <a:t>dentify trends in automobile crime for potential use in predictive policing</a:t>
            </a: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General assumptions regarding location, hourly, daily, and monthly trends were largely consistent across both datasets. </a:t>
            </a: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Potential expansion into creating a predictive policing model which can be prove invaluable for law enforcement, aiding in crime prevention and ultimately benefiting potential victims of crime.</a:t>
            </a: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Machine Learning Models were able to </a:t>
            </a:r>
            <a:r>
              <a:rPr lang="en"/>
              <a:t>provide</a:t>
            </a:r>
            <a:r>
              <a:rPr lang="en"/>
              <a:t> good accuracy for the Oakland Dataset</a:t>
            </a:r>
            <a:endParaRPr/>
          </a:p>
          <a:p>
            <a:pPr indent="0" lvl="0" marL="457200" rtl="0" algn="l">
              <a:spcBef>
                <a:spcPts val="800"/>
              </a:spcBef>
              <a:spcAft>
                <a:spcPts val="400"/>
              </a:spcAft>
              <a:buNone/>
            </a:pPr>
            <a:r>
              <a:t/>
            </a:r>
            <a:endParaRPr/>
          </a:p>
        </p:txBody>
      </p:sp>
      <p:pic>
        <p:nvPicPr>
          <p:cNvPr id="368" name="Google Shape;368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95925" y="3578125"/>
            <a:ext cx="2348075" cy="1565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Oakland Data Analysis</a:t>
            </a:r>
            <a:endParaRPr/>
          </a:p>
        </p:txBody>
      </p:sp>
      <p:sp>
        <p:nvSpPr>
          <p:cNvPr id="117" name="Google Shape;117;p17"/>
          <p:cNvSpPr txBox="1"/>
          <p:nvPr>
            <p:ph idx="1" type="body"/>
          </p:nvPr>
        </p:nvSpPr>
        <p:spPr>
          <a:xfrm>
            <a:off x="3682475" y="1764150"/>
            <a:ext cx="2171400" cy="7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Type of Crimes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8" name="Google Shape;11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3225" y="2073525"/>
            <a:ext cx="4087053" cy="2984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8"/>
          <p:cNvSpPr txBox="1"/>
          <p:nvPr>
            <p:ph idx="1" type="body"/>
          </p:nvPr>
        </p:nvSpPr>
        <p:spPr>
          <a:xfrm>
            <a:off x="841988" y="2624338"/>
            <a:ext cx="2872500" cy="44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18"/>
          <p:cNvSpPr txBox="1"/>
          <p:nvPr/>
        </p:nvSpPr>
        <p:spPr>
          <a:xfrm>
            <a:off x="5876300" y="2671288"/>
            <a:ext cx="2616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25" name="Google Shape;12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525" y="1526070"/>
            <a:ext cx="4488449" cy="3292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46325" y="1585675"/>
            <a:ext cx="4138650" cy="3035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1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3" name="Google Shape;13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18639"/>
            <a:ext cx="4606051" cy="33783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51173" y="1337488"/>
            <a:ext cx="4492825" cy="3340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0"/>
          <p:cNvSpPr txBox="1"/>
          <p:nvPr>
            <p:ph type="title"/>
          </p:nvPr>
        </p:nvSpPr>
        <p:spPr>
          <a:xfrm>
            <a:off x="624800" y="6757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Heatmap</a:t>
            </a:r>
            <a:endParaRPr/>
          </a:p>
        </p:txBody>
      </p:sp>
      <p:sp>
        <p:nvSpPr>
          <p:cNvPr id="140" name="Google Shape;140;p20"/>
          <p:cNvSpPr txBox="1"/>
          <p:nvPr>
            <p:ph idx="1" type="body"/>
          </p:nvPr>
        </p:nvSpPr>
        <p:spPr>
          <a:xfrm>
            <a:off x="3989075" y="105200"/>
            <a:ext cx="4488900" cy="67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1" name="Google Shape;14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81500"/>
            <a:ext cx="4659750" cy="3516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77175" y="1418875"/>
            <a:ext cx="4366825" cy="329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Oakland Districts</a:t>
            </a:r>
            <a:endParaRPr/>
          </a:p>
        </p:txBody>
      </p:sp>
      <p:pic>
        <p:nvPicPr>
          <p:cNvPr id="148" name="Google Shape;14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078875"/>
            <a:ext cx="3400826" cy="2449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87625" y="1998887"/>
            <a:ext cx="2604375" cy="260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09600" y="2022825"/>
            <a:ext cx="2696200" cy="2643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